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72" r:id="rId12"/>
    <p:sldId id="267" r:id="rId13"/>
    <p:sldId id="268" r:id="rId14"/>
    <p:sldId id="270" r:id="rId15"/>
    <p:sldId id="269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99"/>
    <a:srgbClr val="8FB18B"/>
    <a:srgbClr val="FFCCFF"/>
    <a:srgbClr val="A87800"/>
    <a:srgbClr val="CC00FF"/>
    <a:srgbClr val="FF00FF"/>
    <a:srgbClr val="FF3300"/>
    <a:srgbClr val="674B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B4031-728F-4291-81B0-73E2FBCAB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90E0-859D-4922-B276-95164A305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31FF1-9381-4125-A5AC-1707EDB97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5F4D9-8432-4CB3-9FD1-823009A0F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531E0-66FA-42FC-99D4-3B7CAD848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A5094-9985-4C6A-9F4E-0796233C2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A4DC8-6E81-44D3-BCEC-EF1E8B771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83312-ADB9-4AB9-AA6D-3E07578E3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976A-0ADA-48A2-8A65-3DCD4266E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A4F3B-2DF0-458D-8915-8E0C6BA04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C32CD-85CE-4DE1-8319-7E29896CA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787FB-99D4-4FC7-81CB-C8E4500ED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72CFE07-3704-4E97-9D9C-398E7FD79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077200" cy="1089025"/>
          </a:xfrm>
          <a:solidFill>
            <a:srgbClr val="CCECFF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THIẾT KẾ BÀI GIẢNG</a:t>
            </a:r>
          </a:p>
        </p:txBody>
      </p:sp>
      <p:sp>
        <p:nvSpPr>
          <p:cNvPr id="2053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611188" y="3624263"/>
            <a:ext cx="6926262" cy="2700337"/>
          </a:xfrm>
          <a:prstGeom prst="rect">
            <a:avLst/>
          </a:prstGeom>
        </p:spPr>
        <p:txBody>
          <a:bodyPr wrap="none" fromWordArt="1">
            <a:prstTxWarp prst="textDeflateInflate">
              <a:avLst>
                <a:gd name="adj" fmla="val 27338"/>
              </a:avLst>
            </a:prstTxWarp>
          </a:bodyPr>
          <a:lstStyle/>
          <a:p>
            <a:pPr algn="ctr"/>
            <a:r>
              <a:rPr lang="en-US" kern="10">
                <a:ln w="25400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Dãy số tự nhiên</a:t>
            </a:r>
          </a:p>
        </p:txBody>
      </p:sp>
    </p:spTree>
  </p:cSld>
  <p:clrMapOvr>
    <a:masterClrMapping/>
  </p:clrMapOvr>
  <p:transition spd="med">
    <p:circle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3" grpId="0" animBg="1"/>
      <p:bldP spid="205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825" y="373063"/>
            <a:ext cx="7772400" cy="762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Arial" charset="0"/>
              </a:rPr>
              <a:t>Có thể biểu diễn dãy số tự nhiên trên tia số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7696200" cy="517525"/>
        </p:xfrm>
        <a:graphic>
          <a:graphicData uri="http://schemas.openxmlformats.org/drawingml/2006/table">
            <a:tbl>
              <a:tblPr/>
              <a:tblGrid>
                <a:gridCol w="700088"/>
                <a:gridCol w="698500"/>
                <a:gridCol w="700087"/>
                <a:gridCol w="698500"/>
                <a:gridCol w="700088"/>
                <a:gridCol w="701675"/>
                <a:gridCol w="700087"/>
                <a:gridCol w="698500"/>
                <a:gridCol w="700088"/>
                <a:gridCol w="698500"/>
                <a:gridCol w="70008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2" name="Line 42"/>
          <p:cNvSpPr>
            <a:spLocks noChangeShapeType="1"/>
          </p:cNvSpPr>
          <p:nvPr/>
        </p:nvSpPr>
        <p:spPr bwMode="auto">
          <a:xfrm flipV="1">
            <a:off x="457200" y="1981200"/>
            <a:ext cx="7924800" cy="14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3048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0</a:t>
            </a:r>
          </a:p>
        </p:txBody>
      </p:sp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9906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1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16002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2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23622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3</a:t>
            </a:r>
          </a:p>
        </p:txBody>
      </p:sp>
      <p:sp>
        <p:nvSpPr>
          <p:cNvPr id="15432" name="Text Box 72"/>
          <p:cNvSpPr txBox="1">
            <a:spLocks noChangeArrowheads="1"/>
          </p:cNvSpPr>
          <p:nvPr/>
        </p:nvSpPr>
        <p:spPr bwMode="auto">
          <a:xfrm>
            <a:off x="30480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4</a:t>
            </a:r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37338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5</a:t>
            </a:r>
          </a:p>
        </p:txBody>
      </p:sp>
      <p:sp>
        <p:nvSpPr>
          <p:cNvPr id="15434" name="Text Box 74"/>
          <p:cNvSpPr txBox="1">
            <a:spLocks noChangeArrowheads="1"/>
          </p:cNvSpPr>
          <p:nvPr/>
        </p:nvSpPr>
        <p:spPr bwMode="auto">
          <a:xfrm>
            <a:off x="5119688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7</a:t>
            </a: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5846763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8</a:t>
            </a:r>
          </a:p>
        </p:txBody>
      </p:sp>
      <p:sp>
        <p:nvSpPr>
          <p:cNvPr id="15436" name="Text Box 76"/>
          <p:cNvSpPr txBox="1">
            <a:spLocks noChangeArrowheads="1"/>
          </p:cNvSpPr>
          <p:nvPr/>
        </p:nvSpPr>
        <p:spPr bwMode="auto">
          <a:xfrm>
            <a:off x="6553200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9</a:t>
            </a:r>
          </a:p>
        </p:txBody>
      </p:sp>
      <p:sp>
        <p:nvSpPr>
          <p:cNvPr id="15437" name="Text Box 77"/>
          <p:cNvSpPr txBox="1">
            <a:spLocks noChangeArrowheads="1"/>
          </p:cNvSpPr>
          <p:nvPr/>
        </p:nvSpPr>
        <p:spPr bwMode="auto">
          <a:xfrm>
            <a:off x="7169150" y="2411413"/>
            <a:ext cx="755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10</a:t>
            </a:r>
          </a:p>
        </p:txBody>
      </p:sp>
      <p:sp>
        <p:nvSpPr>
          <p:cNvPr id="15438" name="Text Box 78"/>
          <p:cNvSpPr txBox="1">
            <a:spLocks noChangeArrowheads="1"/>
          </p:cNvSpPr>
          <p:nvPr/>
        </p:nvSpPr>
        <p:spPr bwMode="auto">
          <a:xfrm>
            <a:off x="4454525" y="2411413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  <a:latin typeface="Arial" charset="0"/>
              </a:rPr>
              <a:t>6</a:t>
            </a:r>
          </a:p>
        </p:txBody>
      </p:sp>
      <p:sp>
        <p:nvSpPr>
          <p:cNvPr id="15441" name="Text Box 81"/>
          <p:cNvSpPr txBox="1">
            <a:spLocks noChangeArrowheads="1"/>
          </p:cNvSpPr>
          <p:nvPr/>
        </p:nvSpPr>
        <p:spPr bwMode="auto">
          <a:xfrm>
            <a:off x="533400" y="3844925"/>
            <a:ext cx="678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Số 0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ứng ở vị trí nào của tia số ?</a:t>
            </a:r>
          </a:p>
        </p:txBody>
      </p:sp>
      <p:sp>
        <p:nvSpPr>
          <p:cNvPr id="15442" name="Text Box 82"/>
          <p:cNvSpPr txBox="1">
            <a:spLocks noChangeArrowheads="1"/>
          </p:cNvSpPr>
          <p:nvPr/>
        </p:nvSpPr>
        <p:spPr bwMode="auto">
          <a:xfrm>
            <a:off x="1524000" y="3879850"/>
            <a:ext cx="678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Số </a:t>
            </a:r>
            <a:r>
              <a:rPr lang="en-US" sz="3200" b="1">
                <a:solidFill>
                  <a:schemeClr val="tx2"/>
                </a:solidFill>
                <a:latin typeface="Arial" charset="0"/>
              </a:rPr>
              <a:t>0</a:t>
            </a:r>
            <a:r>
              <a:rPr lang="en-US" sz="3200">
                <a:latin typeface="Arial" charset="0"/>
              </a:rPr>
              <a:t> ứng với </a:t>
            </a:r>
            <a:r>
              <a:rPr lang="vi-VN" sz="3200" u="sng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 u="sng">
                <a:solidFill>
                  <a:schemeClr val="tx2"/>
                </a:solidFill>
                <a:latin typeface="Arial" charset="0"/>
              </a:rPr>
              <a:t>iểm gốc</a:t>
            </a:r>
            <a:r>
              <a:rPr lang="en-US" sz="3200">
                <a:latin typeface="Arial" charset="0"/>
              </a:rPr>
              <a:t> của tia số </a:t>
            </a:r>
          </a:p>
        </p:txBody>
      </p:sp>
      <p:sp>
        <p:nvSpPr>
          <p:cNvPr id="15443" name="Text Box 83"/>
          <p:cNvSpPr txBox="1">
            <a:spLocks noChangeArrowheads="1"/>
          </p:cNvSpPr>
          <p:nvPr/>
        </p:nvSpPr>
        <p:spPr bwMode="auto">
          <a:xfrm>
            <a:off x="2819400" y="3241675"/>
            <a:ext cx="2514600" cy="584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990099"/>
                </a:solidFill>
                <a:latin typeface="Arial" charset="0"/>
              </a:rPr>
              <a:t>Nhận xét :</a:t>
            </a:r>
          </a:p>
        </p:txBody>
      </p:sp>
      <p:sp>
        <p:nvSpPr>
          <p:cNvPr id="15444" name="Text Box 84"/>
          <p:cNvSpPr txBox="1">
            <a:spLocks noChangeArrowheads="1"/>
          </p:cNvSpPr>
          <p:nvPr/>
        </p:nvSpPr>
        <p:spPr bwMode="auto">
          <a:xfrm>
            <a:off x="304800" y="4579938"/>
            <a:ext cx="8229600" cy="523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chemeClr val="tx2"/>
                </a:solidFill>
                <a:latin typeface="Arial" charset="0"/>
              </a:rPr>
              <a:t>Mỗi số tự nhiên</a:t>
            </a:r>
            <a:r>
              <a:rPr lang="en-US" sz="2800">
                <a:latin typeface="Arial" charset="0"/>
              </a:rPr>
              <a:t> ứng với </a:t>
            </a:r>
            <a:r>
              <a:rPr lang="en-US" sz="2800" b="1" u="sng">
                <a:solidFill>
                  <a:schemeClr val="tx2"/>
                </a:solidFill>
                <a:latin typeface="Arial" charset="0"/>
              </a:rPr>
              <a:t>một </a:t>
            </a:r>
            <a:r>
              <a:rPr lang="vi-VN" sz="2800" b="1" u="sng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2800" b="1" u="sng">
                <a:solidFill>
                  <a:schemeClr val="tx2"/>
                </a:solidFill>
                <a:latin typeface="Arial" charset="0"/>
              </a:rPr>
              <a:t>iểm</a:t>
            </a:r>
            <a:r>
              <a:rPr lang="en-US" sz="2800">
                <a:latin typeface="Arial" charset="0"/>
              </a:rPr>
              <a:t> trên tia số</a:t>
            </a:r>
          </a:p>
        </p:txBody>
      </p:sp>
    </p:spTree>
  </p:cSld>
  <p:clrMapOvr>
    <a:masterClrMapping/>
  </p:clrMapOvr>
  <p:transition>
    <p:zoom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15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/>
                                        <p:tgtEl>
                                          <p:spTgt spid="15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6" dur="1000"/>
                                        <p:tgtEl>
                                          <p:spTgt spid="1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402" grpId="0" animBg="1"/>
      <p:bldP spid="15428" grpId="0"/>
      <p:bldP spid="15429" grpId="0"/>
      <p:bldP spid="15430" grpId="0"/>
      <p:bldP spid="15431" grpId="0"/>
      <p:bldP spid="15432" grpId="0"/>
      <p:bldP spid="15433" grpId="0"/>
      <p:bldP spid="15434" grpId="0"/>
      <p:bldP spid="15435" grpId="0"/>
      <p:bldP spid="15436" grpId="0"/>
      <p:bldP spid="15437" grpId="0"/>
      <p:bldP spid="15438" grpId="0"/>
      <p:bldP spid="15441" grpId="0"/>
      <p:bldP spid="15441" grpId="1"/>
      <p:bldP spid="15442" grpId="0"/>
      <p:bldP spid="15442" grpId="1"/>
      <p:bldP spid="15443" grpId="0" animBg="1"/>
      <p:bldP spid="154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1752600"/>
            <a:ext cx="6870700" cy="1600200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en-US" sz="5400" smtClean="0">
                <a:solidFill>
                  <a:schemeClr val="folHlink"/>
                </a:solidFill>
                <a:latin typeface="Arial" charset="0"/>
              </a:rPr>
              <a:t>Đặc </a:t>
            </a:r>
            <a:r>
              <a:rPr lang="vi-VN" sz="5400" smtClean="0">
                <a:solidFill>
                  <a:schemeClr val="folHlink"/>
                </a:solidFill>
                <a:latin typeface="Arial" charset="0"/>
              </a:rPr>
              <a:t>đ</a:t>
            </a:r>
            <a:r>
              <a:rPr lang="en-US" sz="5400" smtClean="0">
                <a:solidFill>
                  <a:schemeClr val="folHlink"/>
                </a:solidFill>
                <a:latin typeface="Arial" charset="0"/>
              </a:rPr>
              <a:t>iểm của </a:t>
            </a:r>
            <a:br>
              <a:rPr lang="en-US" sz="5400" smtClean="0">
                <a:solidFill>
                  <a:schemeClr val="folHlink"/>
                </a:solidFill>
                <a:latin typeface="Arial" charset="0"/>
              </a:rPr>
            </a:br>
            <a:r>
              <a:rPr lang="en-US" sz="5400" smtClean="0">
                <a:solidFill>
                  <a:schemeClr val="folHlink"/>
                </a:solidFill>
                <a:latin typeface="Arial" charset="0"/>
              </a:rPr>
              <a:t>dãy số tự nhiên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352800" y="3962400"/>
            <a:ext cx="2057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 b="1">
                <a:solidFill>
                  <a:schemeClr val="tx2"/>
                </a:solidFill>
                <a:latin typeface="Arial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ransition>
    <p:cover dir="rd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131763"/>
            <a:ext cx="7556500" cy="16002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Làm thế nào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ể tìm số liền sau của một số tự nhiên ?</a:t>
            </a:r>
          </a:p>
        </p:txBody>
      </p:sp>
      <p:sp>
        <p:nvSpPr>
          <p:cNvPr id="18436" name="Text Box 4"/>
          <p:cNvSpPr>
            <a:spLocks noChangeArrowheads="1"/>
          </p:cNvSpPr>
          <p:nvPr>
            <p:ph type="body" idx="1"/>
          </p:nvPr>
        </p:nvSpPr>
        <p:spPr>
          <a:xfrm>
            <a:off x="3149600" y="1925638"/>
            <a:ext cx="2362200" cy="685800"/>
          </a:xfrm>
          <a:solidFill>
            <a:srgbClr val="FFFFCC"/>
          </a:solidFill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3600" b="1" u="sng" smtClean="0">
                <a:solidFill>
                  <a:schemeClr val="tx2"/>
                </a:solidFill>
                <a:latin typeface="Arial" charset="0"/>
              </a:rPr>
              <a:t>Nhận xét :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" y="32004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990099"/>
                </a:solidFill>
                <a:latin typeface="Arial" charset="0"/>
              </a:rPr>
              <a:t>Thêm </a:t>
            </a:r>
            <a:r>
              <a:rPr lang="en-US" sz="360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 vào bất cứ số tự nhiên nào cũng </a:t>
            </a:r>
            <a:r>
              <a:rPr lang="vi-VN" sz="3600">
                <a:solidFill>
                  <a:srgbClr val="990099"/>
                </a:solidFill>
                <a:latin typeface="Arial" charset="0"/>
              </a:rPr>
              <a:t>đư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ợc số tự nhiên liền sau số </a:t>
            </a:r>
            <a:r>
              <a:rPr lang="vi-VN" sz="3600">
                <a:solidFill>
                  <a:srgbClr val="990099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ó 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0" y="4724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endParaRPr lang="en-US" sz="3600">
              <a:latin typeface="Arial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3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4" grpId="1"/>
      <p:bldP spid="18436" grpId="0" animBg="1"/>
      <p:bldP spid="18436" grpId="1" animBg="1"/>
      <p:bldP spid="18437" grpId="0"/>
      <p:bldP spid="18437" grpId="1"/>
      <p:bldP spid="18438" grpId="0"/>
      <p:bldP spid="1843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6858000" cy="8382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Tìm số tự nhiên lớn nhất ?</a:t>
            </a:r>
          </a:p>
        </p:txBody>
      </p:sp>
      <p:sp>
        <p:nvSpPr>
          <p:cNvPr id="19460" name="Text Box 4"/>
          <p:cNvSpPr>
            <a:spLocks noChangeArrowheads="1"/>
          </p:cNvSpPr>
          <p:nvPr>
            <p:ph type="body" idx="1"/>
          </p:nvPr>
        </p:nvSpPr>
        <p:spPr>
          <a:xfrm>
            <a:off x="2514600" y="1447800"/>
            <a:ext cx="3276600" cy="685800"/>
          </a:xfrm>
          <a:solidFill>
            <a:srgbClr val="FFFFCC"/>
          </a:solidFill>
        </p:spPr>
        <p:txBody>
          <a:bodyPr/>
          <a:lstStyle/>
          <a:p>
            <a:pPr marL="0" indent="0" algn="ctr">
              <a:spcBef>
                <a:spcPct val="50000"/>
              </a:spcBef>
              <a:buFontTx/>
              <a:buNone/>
            </a:pPr>
            <a:r>
              <a:rPr lang="en-US" sz="3600" b="1" u="sng" smtClean="0">
                <a:solidFill>
                  <a:schemeClr val="tx2"/>
                </a:solidFill>
                <a:latin typeface="Arial" charset="0"/>
              </a:rPr>
              <a:t>Nhận xét :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61950" y="2419350"/>
            <a:ext cx="84772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Thêm 1 vào bất cứ số tự nhiên nào cũng </a:t>
            </a:r>
            <a:r>
              <a:rPr lang="vi-VN" sz="3200">
                <a:solidFill>
                  <a:srgbClr val="990099"/>
                </a:solidFill>
                <a:latin typeface="Arial" charset="0"/>
              </a:rPr>
              <a:t>đư</a:t>
            </a:r>
            <a:r>
              <a:rPr lang="en-US" sz="3200">
                <a:solidFill>
                  <a:srgbClr val="990099"/>
                </a:solidFill>
                <a:latin typeface="Arial" charset="0"/>
              </a:rPr>
              <a:t>ợc số tự nhiên liền sau số </a:t>
            </a:r>
            <a:r>
              <a:rPr lang="vi-VN" sz="3200">
                <a:solidFill>
                  <a:srgbClr val="990099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990099"/>
                </a:solidFill>
                <a:latin typeface="Arial" charset="0"/>
              </a:rPr>
              <a:t>ó . Vì thế, </a:t>
            </a:r>
            <a:r>
              <a:rPr lang="en-US" sz="3200" i="1" u="sng">
                <a:solidFill>
                  <a:srgbClr val="674BF1"/>
                </a:solidFill>
                <a:latin typeface="Arial" charset="0"/>
              </a:rPr>
              <a:t>không có số tự nhiên lớn nhất</a:t>
            </a:r>
            <a:r>
              <a:rPr lang="en-US" sz="3200">
                <a:solidFill>
                  <a:srgbClr val="990099"/>
                </a:solidFill>
                <a:latin typeface="Arial" charset="0"/>
              </a:rPr>
              <a:t>  và  </a:t>
            </a:r>
            <a:r>
              <a:rPr lang="en-US" sz="3200" i="1" u="sng">
                <a:solidFill>
                  <a:srgbClr val="674BF1"/>
                </a:solidFill>
                <a:latin typeface="Arial" charset="0"/>
              </a:rPr>
              <a:t>dãy số tự nhiên có thể kéo dài mãi .</a:t>
            </a:r>
          </a:p>
        </p:txBody>
      </p:sp>
    </p:spTree>
  </p:cSld>
  <p:clrMapOvr>
    <a:masterClrMapping/>
  </p:clrMapOvr>
  <p:transition>
    <p:randomBar dir="vert"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 animBg="1"/>
      <p:bldP spid="194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6575" y="131763"/>
            <a:ext cx="7556500" cy="16002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Làm thế nào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ể tìm số liền tr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ớc của một số tự nhiên ?</a:t>
            </a:r>
          </a:p>
        </p:txBody>
      </p:sp>
      <p:sp>
        <p:nvSpPr>
          <p:cNvPr id="21507" name="Text Box 3"/>
          <p:cNvSpPr>
            <a:spLocks noChangeArrowheads="1"/>
          </p:cNvSpPr>
          <p:nvPr>
            <p:ph type="body" idx="1"/>
          </p:nvPr>
        </p:nvSpPr>
        <p:spPr>
          <a:xfrm>
            <a:off x="3149600" y="2008188"/>
            <a:ext cx="2362200" cy="685800"/>
          </a:xfrm>
          <a:solidFill>
            <a:srgbClr val="FFFFCC"/>
          </a:solidFill>
        </p:spPr>
        <p:txBody>
          <a:bodyPr/>
          <a:lstStyle/>
          <a:p>
            <a:pPr marL="0" indent="0">
              <a:spcBef>
                <a:spcPct val="50000"/>
              </a:spcBef>
              <a:buFontTx/>
              <a:buNone/>
            </a:pPr>
            <a:r>
              <a:rPr lang="en-US" sz="3600" b="1" u="sng" smtClean="0">
                <a:solidFill>
                  <a:schemeClr val="tx2"/>
                </a:solidFill>
                <a:latin typeface="Arial" charset="0"/>
              </a:rPr>
              <a:t>Nhận xét 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33400" y="3200400"/>
            <a:ext cx="8077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990099"/>
                </a:solidFill>
                <a:latin typeface="Arial" charset="0"/>
              </a:rPr>
              <a:t>Bớt </a:t>
            </a:r>
            <a:r>
              <a:rPr lang="en-US" sz="360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 ở bất kì số nào </a:t>
            </a:r>
            <a:r>
              <a:rPr lang="en-US" sz="3600">
                <a:solidFill>
                  <a:schemeClr val="tx2"/>
                </a:solidFill>
                <a:latin typeface="Arial" charset="0"/>
              </a:rPr>
              <a:t>(khác số 0)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 cũng </a:t>
            </a:r>
            <a:r>
              <a:rPr lang="vi-VN" sz="3600">
                <a:solidFill>
                  <a:srgbClr val="990099"/>
                </a:solidFill>
                <a:latin typeface="Arial" charset="0"/>
              </a:rPr>
              <a:t>đư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ợc số tự nhiên liền tr</a:t>
            </a:r>
            <a:r>
              <a:rPr lang="vi-VN" sz="3600">
                <a:solidFill>
                  <a:srgbClr val="990099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ớc số </a:t>
            </a:r>
            <a:r>
              <a:rPr lang="vi-VN" sz="3600">
                <a:solidFill>
                  <a:srgbClr val="990099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99"/>
                </a:solidFill>
                <a:latin typeface="Arial" charset="0"/>
              </a:rPr>
              <a:t>ó .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143000" y="4724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endParaRPr lang="en-US" sz="3600">
              <a:latin typeface="Arial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3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6" grpId="1"/>
      <p:bldP spid="21507" grpId="0" animBg="1"/>
      <p:bldP spid="21507" grpId="1" animBg="1"/>
      <p:bldP spid="21508" grpId="0"/>
      <p:bldP spid="21508" grpId="1"/>
      <p:bldP spid="21509" grpId="0"/>
      <p:bldP spid="2150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7150"/>
            <a:ext cx="6870700" cy="1081088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Tìm số tự nhiên liền tr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ớc số 1 ?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92138" y="92075"/>
            <a:ext cx="68707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000">
                <a:latin typeface="Arial" charset="0"/>
              </a:rPr>
              <a:t>Tìm số liền tr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ớc số 0 ?</a:t>
            </a:r>
          </a:p>
        </p:txBody>
      </p:sp>
      <p:sp>
        <p:nvSpPr>
          <p:cNvPr id="20485" name="Text Box 5"/>
          <p:cNvSpPr>
            <a:spLocks noChangeArrowheads="1"/>
          </p:cNvSpPr>
          <p:nvPr>
            <p:ph type="body" idx="1"/>
          </p:nvPr>
        </p:nvSpPr>
        <p:spPr>
          <a:xfrm>
            <a:off x="2895600" y="1406525"/>
            <a:ext cx="3124200" cy="762000"/>
          </a:xfrm>
          <a:solidFill>
            <a:srgbClr val="FFFFCC"/>
          </a:solidFill>
        </p:spPr>
        <p:txBody>
          <a:bodyPr/>
          <a:lstStyle/>
          <a:p>
            <a:pPr marL="0" indent="0" algn="ctr">
              <a:spcBef>
                <a:spcPct val="50000"/>
              </a:spcBef>
              <a:buFontTx/>
              <a:buNone/>
            </a:pPr>
            <a:r>
              <a:rPr lang="en-US" sz="3600" b="1" u="sng" smtClean="0">
                <a:solidFill>
                  <a:schemeClr val="tx2"/>
                </a:solidFill>
                <a:latin typeface="Arial" charset="0"/>
              </a:rPr>
              <a:t>Nhận xét :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17513" y="2625725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Không có số tự nhiên nào liền tr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ớc số 0 nên </a:t>
            </a:r>
            <a:r>
              <a:rPr lang="en-US" sz="3600">
                <a:solidFill>
                  <a:schemeClr val="folHlink"/>
                </a:solidFill>
                <a:latin typeface="Arial" charset="0"/>
              </a:rPr>
              <a:t>số 0 là số tự nhiên bé nhất .</a:t>
            </a:r>
          </a:p>
        </p:txBody>
      </p:sp>
    </p:spTree>
  </p:cSld>
  <p:clrMapOvr>
    <a:masterClrMapping/>
  </p:clrMapOvr>
  <p:transition>
    <p:split dir="in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4" grpId="0"/>
      <p:bldP spid="20485" grpId="0" animBg="1"/>
      <p:bldP spid="204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-219075"/>
            <a:ext cx="7620000" cy="1600200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Trong dãy số tự nhiên, hai số liên tiếp h</a:t>
            </a:r>
            <a:r>
              <a:rPr lang="vi-VN" sz="3600" smtClean="0">
                <a:latin typeface="Arial" charset="0"/>
              </a:rPr>
              <a:t>ơ</a:t>
            </a:r>
            <a:r>
              <a:rPr lang="en-US" sz="3600" smtClean="0">
                <a:latin typeface="Arial" charset="0"/>
              </a:rPr>
              <a:t>n hoặc kém nhau mấy </a:t>
            </a:r>
            <a:r>
              <a:rPr lang="vi-VN" sz="3600" smtClean="0">
                <a:latin typeface="Arial" charset="0"/>
              </a:rPr>
              <a:t>đơ</a:t>
            </a:r>
            <a:r>
              <a:rPr lang="en-US" sz="3600" smtClean="0">
                <a:latin typeface="Arial" charset="0"/>
              </a:rPr>
              <a:t>n vị ?</a:t>
            </a:r>
          </a:p>
        </p:txBody>
      </p:sp>
      <p:sp>
        <p:nvSpPr>
          <p:cNvPr id="22532" name="Text Box 4"/>
          <p:cNvSpPr>
            <a:spLocks noChangeArrowheads="1"/>
          </p:cNvSpPr>
          <p:nvPr>
            <p:ph type="body" idx="1"/>
          </p:nvPr>
        </p:nvSpPr>
        <p:spPr>
          <a:xfrm>
            <a:off x="3124200" y="1828800"/>
            <a:ext cx="2971800" cy="685800"/>
          </a:xfrm>
          <a:solidFill>
            <a:srgbClr val="FFFFCC"/>
          </a:solidFill>
        </p:spPr>
        <p:txBody>
          <a:bodyPr/>
          <a:lstStyle/>
          <a:p>
            <a:pPr marL="0" indent="0" algn="ctr">
              <a:spcBef>
                <a:spcPct val="50000"/>
              </a:spcBef>
              <a:buFontTx/>
              <a:buNone/>
            </a:pPr>
            <a:r>
              <a:rPr lang="en-US" sz="3600" b="1" u="sng" smtClean="0">
                <a:solidFill>
                  <a:schemeClr val="tx2"/>
                </a:solidFill>
                <a:latin typeface="Arial" charset="0"/>
              </a:rPr>
              <a:t>Nhận xét :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19088" y="3043238"/>
            <a:ext cx="83058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solidFill>
                  <a:schemeClr val="folHlink"/>
                </a:solidFill>
                <a:latin typeface="Arial" charset="0"/>
              </a:rPr>
              <a:t>Trong dãy số tự nhiên, hai số liên tiếp h</a:t>
            </a:r>
            <a:r>
              <a:rPr lang="vi-VN" sz="4400">
                <a:solidFill>
                  <a:schemeClr val="folHlink"/>
                </a:solidFill>
                <a:latin typeface="Arial" charset="0"/>
              </a:rPr>
              <a:t>ơ</a:t>
            </a:r>
            <a:r>
              <a:rPr lang="en-US" sz="4400">
                <a:solidFill>
                  <a:schemeClr val="folHlink"/>
                </a:solidFill>
                <a:latin typeface="Arial" charset="0"/>
              </a:rPr>
              <a:t>n hoặc kém nhau</a:t>
            </a:r>
            <a:r>
              <a:rPr lang="en-US" sz="4400">
                <a:latin typeface="Arial" charset="0"/>
              </a:rPr>
              <a:t> </a:t>
            </a:r>
            <a:r>
              <a:rPr lang="en-US" sz="4800" b="1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4400">
                <a:latin typeface="Arial" charset="0"/>
              </a:rPr>
              <a:t> </a:t>
            </a:r>
            <a:r>
              <a:rPr lang="vi-VN" sz="4400">
                <a:solidFill>
                  <a:schemeClr val="folHlink"/>
                </a:solidFill>
                <a:latin typeface="Arial" charset="0"/>
              </a:rPr>
              <a:t>đơ</a:t>
            </a:r>
            <a:r>
              <a:rPr lang="en-US" sz="4400">
                <a:solidFill>
                  <a:schemeClr val="folHlink"/>
                </a:solidFill>
                <a:latin typeface="Arial" charset="0"/>
              </a:rPr>
              <a:t>n vị .</a:t>
            </a:r>
          </a:p>
        </p:txBody>
      </p:sp>
    </p:spTree>
  </p:cSld>
  <p:clrMapOvr>
    <a:masterClrMapping/>
  </p:clrMapOvr>
  <p:transition>
    <p:strips dir="ru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2" grpId="0" animBg="1"/>
      <p:bldP spid="225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0"/>
            <a:ext cx="6870700" cy="1295400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en-US" sz="7200" smtClean="0">
                <a:solidFill>
                  <a:srgbClr val="A878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71800" y="2819400"/>
            <a:ext cx="25146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0">
                <a:solidFill>
                  <a:srgbClr val="CC00FF"/>
                </a:solidFill>
                <a:latin typeface="Arial" charset="0"/>
                <a:sym typeface="Wingdings" pitchFamily="2" charset="2"/>
              </a:rPr>
              <a:t></a:t>
            </a:r>
          </a:p>
        </p:txBody>
      </p:sp>
    </p:spTree>
  </p:cSld>
  <p:clrMapOvr>
    <a:masterClrMapping/>
  </p:clrMapOvr>
  <p:transition>
    <p:split orient="vert"/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Viết số tự nhiên liền sau của mỗi số vào ô trống :</a:t>
            </a:r>
          </a:p>
        </p:txBody>
      </p:sp>
      <p:graphicFrame>
        <p:nvGraphicFramePr>
          <p:cNvPr id="25616" name="Group 16"/>
          <p:cNvGraphicFramePr>
            <a:graphicFrameLocks noGrp="1"/>
          </p:cNvGraphicFramePr>
          <p:nvPr>
            <p:ph idx="1"/>
          </p:nvPr>
        </p:nvGraphicFramePr>
        <p:xfrm>
          <a:off x="685800" y="1919288"/>
          <a:ext cx="2133600" cy="639762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2057400" y="189865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7</a:t>
            </a:r>
          </a:p>
        </p:txBody>
      </p:sp>
      <p:graphicFrame>
        <p:nvGraphicFramePr>
          <p:cNvPr id="25618" name="Group 18"/>
          <p:cNvGraphicFramePr>
            <a:graphicFrameLocks noGrp="1"/>
          </p:cNvGraphicFramePr>
          <p:nvPr/>
        </p:nvGraphicFramePr>
        <p:xfrm>
          <a:off x="5334000" y="1905000"/>
          <a:ext cx="2133600" cy="639763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629400" y="1905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30</a:t>
            </a:r>
          </a:p>
        </p:txBody>
      </p:sp>
      <p:graphicFrame>
        <p:nvGraphicFramePr>
          <p:cNvPr id="25637" name="Group 37"/>
          <p:cNvGraphicFramePr>
            <a:graphicFrameLocks noGrp="1"/>
          </p:cNvGraphicFramePr>
          <p:nvPr/>
        </p:nvGraphicFramePr>
        <p:xfrm>
          <a:off x="3048000" y="2936875"/>
          <a:ext cx="2514600" cy="639763"/>
        </p:xfrm>
        <a:graphic>
          <a:graphicData uri="http://schemas.openxmlformats.org/drawingml/2006/table">
            <a:tbl>
              <a:tblPr/>
              <a:tblGrid>
                <a:gridCol w="1173163"/>
                <a:gridCol w="1341437"/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114800" y="2916238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100</a:t>
            </a:r>
          </a:p>
        </p:txBody>
      </p:sp>
      <p:graphicFrame>
        <p:nvGraphicFramePr>
          <p:cNvPr id="25638" name="Group 38"/>
          <p:cNvGraphicFramePr>
            <a:graphicFrameLocks noGrp="1"/>
          </p:cNvGraphicFramePr>
          <p:nvPr/>
        </p:nvGraphicFramePr>
        <p:xfrm>
          <a:off x="457200" y="4024313"/>
          <a:ext cx="2701925" cy="762000"/>
        </p:xfrm>
        <a:graphic>
          <a:graphicData uri="http://schemas.openxmlformats.org/drawingml/2006/table">
            <a:tbl>
              <a:tblPr/>
              <a:tblGrid>
                <a:gridCol w="1260475"/>
                <a:gridCol w="144145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46" name="Text Box 46"/>
          <p:cNvSpPr txBox="1">
            <a:spLocks noChangeArrowheads="1"/>
          </p:cNvSpPr>
          <p:nvPr/>
        </p:nvSpPr>
        <p:spPr bwMode="auto">
          <a:xfrm>
            <a:off x="1905000" y="40386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101</a:t>
            </a:r>
          </a:p>
        </p:txBody>
      </p:sp>
      <p:graphicFrame>
        <p:nvGraphicFramePr>
          <p:cNvPr id="25647" name="Group 47"/>
          <p:cNvGraphicFramePr>
            <a:graphicFrameLocks noGrp="1"/>
          </p:cNvGraphicFramePr>
          <p:nvPr/>
        </p:nvGraphicFramePr>
        <p:xfrm>
          <a:off x="5083175" y="4038600"/>
          <a:ext cx="3124200" cy="762000"/>
        </p:xfrm>
        <a:graphic>
          <a:graphicData uri="http://schemas.openxmlformats.org/drawingml/2006/table">
            <a:tbl>
              <a:tblPr/>
              <a:tblGrid>
                <a:gridCol w="1457325"/>
                <a:gridCol w="16668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6705600" y="4052888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1001</a:t>
            </a:r>
          </a:p>
        </p:txBody>
      </p:sp>
    </p:spTree>
  </p:cSld>
  <p:clrMapOvr>
    <a:masterClrMapping/>
  </p:clrMapOvr>
  <p:transition>
    <p:diamond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15" grpId="0"/>
      <p:bldP spid="25626" grpId="0"/>
      <p:bldP spid="25635" grpId="0"/>
      <p:bldP spid="25646" grpId="0"/>
      <p:bldP spid="256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Viết số tự nhiên liền tr</a:t>
            </a:r>
            <a:r>
              <a:rPr lang="vi-VN" smtClean="0">
                <a:latin typeface="Arial" charset="0"/>
              </a:rPr>
              <a:t>ư</a:t>
            </a:r>
            <a:r>
              <a:rPr lang="en-US" smtClean="0">
                <a:latin typeface="Arial" charset="0"/>
              </a:rPr>
              <a:t>ớc của mỗi số vào ô trống :</a:t>
            </a: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>
            <p:ph idx="1"/>
          </p:nvPr>
        </p:nvGraphicFramePr>
        <p:xfrm>
          <a:off x="685800" y="1919288"/>
          <a:ext cx="2133600" cy="639762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674BF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81050" y="1905000"/>
            <a:ext cx="91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11</a:t>
            </a:r>
          </a:p>
        </p:txBody>
      </p:sp>
      <p:graphicFrame>
        <p:nvGraphicFramePr>
          <p:cNvPr id="27660" name="Group 12"/>
          <p:cNvGraphicFramePr>
            <a:graphicFrameLocks noGrp="1"/>
          </p:cNvGraphicFramePr>
          <p:nvPr/>
        </p:nvGraphicFramePr>
        <p:xfrm>
          <a:off x="5410200" y="1905000"/>
          <a:ext cx="2133600" cy="639763"/>
        </p:xfrm>
        <a:graphic>
          <a:graphicData uri="http://schemas.openxmlformats.org/drawingml/2006/table">
            <a:tbl>
              <a:tblPr/>
              <a:tblGrid>
                <a:gridCol w="1066800"/>
                <a:gridCol w="1066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674BF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905000"/>
            <a:ext cx="83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99</a:t>
            </a:r>
          </a:p>
        </p:txBody>
      </p:sp>
      <p:graphicFrame>
        <p:nvGraphicFramePr>
          <p:cNvPr id="27669" name="Group 21"/>
          <p:cNvGraphicFramePr>
            <a:graphicFrameLocks noGrp="1"/>
          </p:cNvGraphicFramePr>
          <p:nvPr/>
        </p:nvGraphicFramePr>
        <p:xfrm>
          <a:off x="3048000" y="2936875"/>
          <a:ext cx="2514600" cy="639763"/>
        </p:xfrm>
        <a:graphic>
          <a:graphicData uri="http://schemas.openxmlformats.org/drawingml/2006/table">
            <a:tbl>
              <a:tblPr/>
              <a:tblGrid>
                <a:gridCol w="1173163"/>
                <a:gridCol w="1341437"/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674BF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048000" y="29718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999</a:t>
            </a:r>
          </a:p>
        </p:txBody>
      </p:sp>
      <p:graphicFrame>
        <p:nvGraphicFramePr>
          <p:cNvPr id="27696" name="Group 48"/>
          <p:cNvGraphicFramePr>
            <a:graphicFrameLocks noGrp="1"/>
          </p:cNvGraphicFramePr>
          <p:nvPr/>
        </p:nvGraphicFramePr>
        <p:xfrm>
          <a:off x="762000" y="4114800"/>
          <a:ext cx="2701925" cy="639763"/>
        </p:xfrm>
        <a:graphic>
          <a:graphicData uri="http://schemas.openxmlformats.org/drawingml/2006/table">
            <a:tbl>
              <a:tblPr/>
              <a:tblGrid>
                <a:gridCol w="1260475"/>
                <a:gridCol w="1441450"/>
              </a:tblGrid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674BF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23900" y="413385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1001</a:t>
            </a:r>
          </a:p>
        </p:txBody>
      </p:sp>
      <p:graphicFrame>
        <p:nvGraphicFramePr>
          <p:cNvPr id="27697" name="Group 49"/>
          <p:cNvGraphicFramePr>
            <a:graphicFrameLocks noGrp="1"/>
          </p:cNvGraphicFramePr>
          <p:nvPr/>
        </p:nvGraphicFramePr>
        <p:xfrm>
          <a:off x="5083175" y="4076700"/>
          <a:ext cx="3124200" cy="639763"/>
        </p:xfrm>
        <a:graphic>
          <a:graphicData uri="http://schemas.openxmlformats.org/drawingml/2006/table">
            <a:tbl>
              <a:tblPr/>
              <a:tblGrid>
                <a:gridCol w="1457325"/>
                <a:gridCol w="1666875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674BF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74BF1"/>
                          </a:solidFill>
                          <a:effectLst/>
                          <a:latin typeface="Comic Sans MS" pitchFamily="66" charset="0"/>
                        </a:rPr>
                        <a:t>10000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5105400" y="41148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9999</a:t>
            </a:r>
          </a:p>
        </p:txBody>
      </p:sp>
    </p:spTree>
  </p:cSld>
  <p:clrMapOvr>
    <a:masterClrMapping/>
  </p:clrMapOvr>
  <p:transition>
    <p:diamond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9" grpId="0"/>
      <p:bldP spid="27668" grpId="0"/>
      <p:bldP spid="27677" grpId="0"/>
      <p:bldP spid="27686" grpId="0"/>
      <p:bldP spid="276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8686800" cy="1600200"/>
          </a:xfrm>
        </p:spPr>
        <p:txBody>
          <a:bodyPr/>
          <a:lstStyle/>
          <a:p>
            <a:pPr eaLnBrk="1" hangingPunct="1"/>
            <a:r>
              <a:rPr lang="en-US" sz="6000" smtClean="0">
                <a:solidFill>
                  <a:schemeClr val="tx2"/>
                </a:solidFill>
                <a:latin typeface="Arial" charset="0"/>
              </a:rPr>
              <a:t>Giới thiệu số tự nhiên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391400" cy="1371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6000" smtClean="0">
                <a:solidFill>
                  <a:schemeClr val="tx2"/>
                </a:solidFill>
                <a:latin typeface="Arial" charset="0"/>
              </a:rPr>
              <a:t>Dãy số tự nhiên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429000" y="2281238"/>
            <a:ext cx="1600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chemeClr val="folHlink"/>
                </a:solidFill>
                <a:latin typeface="Arial" charset="0"/>
              </a:rPr>
              <a:t>và</a:t>
            </a:r>
          </a:p>
        </p:txBody>
      </p:sp>
    </p:spTree>
  </p:cSld>
  <p:clrMapOvr>
    <a:masterClrMapping/>
  </p:clrMapOvr>
  <p:transition>
    <p:wheel spokes="1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  <p:bldP spid="1638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086600" cy="1463675"/>
          </a:xfrm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Viết số thích hợp vào chỗ trống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ể có ba số tự nhiên liên tiếp :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59013" y="1420813"/>
            <a:ext cx="3214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a) 4  ; 5 ; . . .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267200" y="1371600"/>
            <a:ext cx="83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6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257425" y="2187575"/>
            <a:ext cx="36718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b) . . .  ; 87 ; 88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19400" y="2168525"/>
            <a:ext cx="83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86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286000" y="2852738"/>
            <a:ext cx="4530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c) 896  ;  . . .   ; 898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191000" y="2854325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897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2284413" y="3719513"/>
            <a:ext cx="4530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d) 9  ;  10   ;   . . 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029200" y="3698875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11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251075" y="4535488"/>
            <a:ext cx="5064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e) 99  ;  100   ;   . . .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2257425" y="5291138"/>
            <a:ext cx="63531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Arial" charset="0"/>
              </a:rPr>
              <a:t>g) 9998  ;  9999   ;     . . .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410200" y="4495800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101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248400" y="5257800"/>
            <a:ext cx="152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tx2"/>
                </a:solidFill>
                <a:latin typeface="Arial" charset="0"/>
              </a:rPr>
              <a:t>10000</a:t>
            </a:r>
          </a:p>
        </p:txBody>
      </p:sp>
    </p:spTree>
  </p:cSld>
  <p:clrMapOvr>
    <a:masterClrMapping/>
  </p:clrMapOvr>
  <p:transition>
    <p:wheel spokes="1"/>
    <p:sndAc>
      <p:stSnd>
        <p:snd r:embed="rId2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6" grpId="0"/>
      <p:bldP spid="28677" grpId="0"/>
      <p:bldP spid="28678" grpId="0"/>
      <p:bldP spid="28679" grpId="0"/>
      <p:bldP spid="28680" grpId="0"/>
      <p:bldP spid="28681" grpId="0"/>
      <p:bldP spid="28682" grpId="0"/>
      <p:bldP spid="28683" grpId="0"/>
      <p:bldP spid="28684" grpId="0"/>
      <p:bldP spid="28685" grpId="0"/>
      <p:bldP spid="28686" grpId="0"/>
      <p:bldP spid="286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" y="-8255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Viết số thích hợp vào chỗ chấm :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04800" y="1087438"/>
            <a:ext cx="807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a) 909  ; 910 ;  . . . ; . . .  ; . . . ; . . . ; . . 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930525" y="1081088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911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3886200" y="10668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912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876800" y="10668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913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861050" y="106045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914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789738" y="1066800"/>
            <a:ext cx="114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915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104775" y="2001838"/>
            <a:ext cx="8832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b) 0 ; 2 ; 4 ; 6 ; . . . ; . . .; . . .; . . .; . . . ; . . .; . . . 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124200" y="1960563"/>
            <a:ext cx="30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8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3844925" y="1960563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10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648200" y="19812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12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5562600" y="1960563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14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6477000" y="19812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16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7315200" y="19812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18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8153400" y="1960563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20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0638" y="2930525"/>
            <a:ext cx="8832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c) 1 ; 3 ; 5 ; 7 ; . . . ; . . .; . . .; . . .; . . . ; . . .; . . . 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971800" y="2916238"/>
            <a:ext cx="30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9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3692525" y="2916238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11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4495800" y="2936875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13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5410200" y="2916238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6324600" y="2936875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17</a:t>
            </a: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7162800" y="2936875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19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8001000" y="2916238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21</a:t>
            </a:r>
          </a:p>
        </p:txBody>
      </p:sp>
    </p:spTree>
  </p:cSld>
  <p:clrMapOvr>
    <a:masterClrMapping/>
  </p:clrMapOvr>
  <p:transition>
    <p:wheel spokes="2"/>
    <p:sndAc>
      <p:stSnd>
        <p:snd r:embed="rId2" name="typ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3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30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2" dur="10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5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2" grpId="1"/>
      <p:bldP spid="30723" grpId="0"/>
      <p:bldP spid="30723" grpId="1"/>
      <p:bldP spid="30724" grpId="0"/>
      <p:bldP spid="30724" grpId="1"/>
      <p:bldP spid="30735" grpId="0"/>
      <p:bldP spid="30735" grpId="1"/>
      <p:bldP spid="30736" grpId="0"/>
      <p:bldP spid="30736" grpId="1"/>
      <p:bldP spid="30737" grpId="0"/>
      <p:bldP spid="30737" grpId="1"/>
      <p:bldP spid="30738" grpId="0"/>
      <p:bldP spid="30738" grpId="1"/>
      <p:bldP spid="30739" grpId="0"/>
      <p:bldP spid="30739" grpId="1"/>
      <p:bldP spid="30740" grpId="0"/>
      <p:bldP spid="30740" grpId="1"/>
      <p:bldP spid="30742" grpId="0"/>
      <p:bldP spid="30742" grpId="1"/>
      <p:bldP spid="30743" grpId="0"/>
      <p:bldP spid="30743" grpId="1"/>
      <p:bldP spid="30744" grpId="0"/>
      <p:bldP spid="30744" grpId="1"/>
      <p:bldP spid="30745" grpId="0"/>
      <p:bldP spid="30745" grpId="1"/>
      <p:bldP spid="30746" grpId="0"/>
      <p:bldP spid="30746" grpId="1"/>
      <p:bldP spid="30747" grpId="0"/>
      <p:bldP spid="30747" grpId="1"/>
      <p:bldP spid="30748" grpId="0"/>
      <p:bldP spid="30748" grpId="1"/>
      <p:bldP spid="30749" grpId="0"/>
      <p:bldP spid="30749" grpId="1"/>
      <p:bldP spid="30750" grpId="0"/>
      <p:bldP spid="30750" grpId="1"/>
      <p:bldP spid="30751" grpId="0"/>
      <p:bldP spid="30751" grpId="1"/>
      <p:bldP spid="30752" grpId="0"/>
      <p:bldP spid="30752" grpId="1"/>
      <p:bldP spid="30753" grpId="0"/>
      <p:bldP spid="30753" grpId="1"/>
      <p:bldP spid="30754" grpId="0"/>
      <p:bldP spid="30754" grpId="1"/>
      <p:bldP spid="30755" grpId="0"/>
      <p:bldP spid="3075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7696200" cy="8382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z="3600" smtClean="0">
                <a:latin typeface="Arial" charset="0"/>
              </a:rPr>
              <a:t>Hãy viết một số tự nhiên. Đọc số </a:t>
            </a:r>
            <a:r>
              <a:rPr lang="vi-VN" sz="3600" smtClean="0">
                <a:latin typeface="Arial" charset="0"/>
              </a:rPr>
              <a:t>đ</a:t>
            </a:r>
            <a:r>
              <a:rPr lang="en-US" sz="3600" smtClean="0">
                <a:latin typeface="Arial" charset="0"/>
              </a:rPr>
              <a:t>ó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458200" cy="83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u="sng" smtClean="0">
                <a:solidFill>
                  <a:schemeClr val="tx2"/>
                </a:solidFill>
                <a:latin typeface="Arial" charset="0"/>
              </a:rPr>
              <a:t>Nhận xét :</a:t>
            </a:r>
            <a:endParaRPr lang="en-US" sz="5400" smtClean="0">
              <a:solidFill>
                <a:srgbClr val="FF0066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3124200"/>
            <a:ext cx="8839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folHlink"/>
                </a:solidFill>
                <a:latin typeface="Arial" charset="0"/>
              </a:rPr>
              <a:t>Các số ta vừa nêu là những số tự nhiên</a:t>
            </a:r>
            <a:r>
              <a:rPr lang="en-US" sz="360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66"/>
                </a:solidFill>
                <a:latin typeface="Arial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ransition spd="med">
    <p:zoom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animClr clrSpc="rgb" dir="cw">
                                      <p:cBhvr>
                                        <p:cTn id="2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75" grpId="0" build="p"/>
      <p:bldP spid="3077" grpId="0"/>
      <p:bldP spid="307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Trong các số sau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ây, số nào là số tự nhiên :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71800" y="2286000"/>
            <a:ext cx="2133600" cy="9144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2005</a:t>
            </a:r>
            <a:r>
              <a:rPr lang="en-US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67000" y="2362200"/>
            <a:ext cx="2667000" cy="9144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  <a:latin typeface="Arial" charset="0"/>
              </a:rPr>
              <a:t>13,62</a:t>
            </a:r>
            <a:r>
              <a:rPr lang="en-US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7189" name="Group 21"/>
          <p:cNvGraphicFramePr>
            <a:graphicFrameLocks noGrp="1"/>
          </p:cNvGraphicFramePr>
          <p:nvPr>
            <p:ph idx="1"/>
          </p:nvPr>
        </p:nvGraphicFramePr>
        <p:xfrm>
          <a:off x="3581400" y="2209800"/>
          <a:ext cx="762000" cy="1279525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3429000" y="2362200"/>
            <a:ext cx="914400" cy="10064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solidFill>
                  <a:srgbClr val="8FB18B"/>
                </a:solidFill>
                <a:latin typeface="Arial" charset="0"/>
              </a:rPr>
              <a:t>0</a:t>
            </a:r>
            <a:r>
              <a:rPr lang="en-US" sz="6000">
                <a:solidFill>
                  <a:srgbClr val="8FB18B"/>
                </a:solidFill>
                <a:latin typeface="Arial" charset="0"/>
              </a:rPr>
              <a:t> 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438400" y="2286000"/>
            <a:ext cx="2895600" cy="10064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>
                <a:latin typeface="Arial" charset="0"/>
              </a:rPr>
              <a:t>4019</a:t>
            </a:r>
            <a:r>
              <a:rPr lang="en-US" sz="60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med">
    <p:comb dir="vert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10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2" grpId="0" animBg="1"/>
      <p:bldP spid="7172" grpId="1" animBg="1"/>
      <p:bldP spid="7173" grpId="0" animBg="1"/>
      <p:bldP spid="7173" grpId="1" animBg="1"/>
      <p:bldP spid="7201" grpId="0" animBg="1"/>
      <p:bldP spid="7201" grpId="1" animBg="1"/>
      <p:bldP spid="7202" grpId="0" animBg="1"/>
      <p:bldP spid="720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01713"/>
            <a:ext cx="7543800" cy="1066800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en-US" sz="3800" smtClean="0">
                <a:latin typeface="Arial" charset="0"/>
              </a:rPr>
              <a:t>Hãy viết các số tự nhiên có một chữ số  theo thứ tự từ bé </a:t>
            </a:r>
            <a:r>
              <a:rPr lang="vi-VN" sz="3800" smtClean="0">
                <a:latin typeface="Arial" charset="0"/>
              </a:rPr>
              <a:t>đ</a:t>
            </a:r>
            <a:r>
              <a:rPr lang="en-US" sz="3800" smtClean="0">
                <a:latin typeface="Arial" charset="0"/>
              </a:rPr>
              <a:t>ến lớn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8526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CC0099"/>
                </a:solidFill>
                <a:latin typeface="Arial" charset="0"/>
              </a:rPr>
              <a:t>0 ; 1 ; 2 ; 3 ; 4 ; 5 ; 6 ; 7 ; 8 ; 9</a:t>
            </a:r>
          </a:p>
        </p:txBody>
      </p:sp>
    </p:spTree>
  </p:cSld>
  <p:clrMapOvr>
    <a:masterClrMapping/>
  </p:clrMapOvr>
  <p:transition spd="med">
    <p:blinds dir="vert"/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362200" y="400050"/>
            <a:ext cx="3581400" cy="584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0066"/>
                </a:solidFill>
                <a:latin typeface="Arial" charset="0"/>
              </a:rPr>
              <a:t>Nhận xét :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71450" y="1485900"/>
            <a:ext cx="815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 Ngoài các số tự nhiên có một chữ số, còn có các số tự nhiên có 2, 3, 4, 5, 6, … chữ số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28600" y="2914650"/>
            <a:ext cx="8153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200">
                <a:latin typeface="Arial" charset="0"/>
              </a:rPr>
              <a:t> Các số tự nhiên sắp xếp theo thứ tự từ bé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ến lớn tạo thành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657600" y="3429000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folHlink"/>
                </a:solidFill>
                <a:latin typeface="Arial" charset="0"/>
              </a:rPr>
              <a:t>dãy số tự nhiên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95250" y="419100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0099"/>
                </a:solidFill>
                <a:latin typeface="Arial" charset="0"/>
              </a:rPr>
              <a:t>0 ; 1 ; 2 ; 3 ; 4 ; 5 ; 6 ; 7 ; 8 ; 9 ; 10 ; . . .</a:t>
            </a:r>
          </a:p>
        </p:txBody>
      </p:sp>
    </p:spTree>
  </p:cSld>
  <p:clrMapOvr>
    <a:masterClrMapping/>
  </p:clrMapOvr>
  <p:transition spd="med">
    <p:blinds dir="vert"/>
    <p:sndAc>
      <p:stSnd>
        <p:snd r:embed="rId2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/>
      <p:bldP spid="10247" grpId="0"/>
      <p:bldP spid="10248" grpId="0"/>
      <p:bldP spid="102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Dãy số sau </a:t>
            </a:r>
            <a:r>
              <a:rPr lang="vi-VN" sz="4000" smtClean="0">
                <a:latin typeface="Arial" charset="0"/>
              </a:rPr>
              <a:t>đ</a:t>
            </a:r>
            <a:r>
              <a:rPr lang="en-US" sz="4000" smtClean="0">
                <a:latin typeface="Arial" charset="0"/>
              </a:rPr>
              <a:t>ây có phải là dãy số tự nhiên không ?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33400" y="2362200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CC0099"/>
                </a:solidFill>
                <a:latin typeface="Arial" charset="0"/>
              </a:rPr>
              <a:t>0 ; 1 ; 2 ; 3 ; 4 ; 5 ; 6 ; 7 ; 8 ; 9 ; 10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285750" y="3352800"/>
            <a:ext cx="8324850" cy="9540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Không phải</a:t>
            </a:r>
            <a:r>
              <a:rPr lang="en-US" sz="2800">
                <a:solidFill>
                  <a:srgbClr val="CC0099"/>
                </a:solidFill>
                <a:latin typeface="Arial" charset="0"/>
              </a:rPr>
              <a:t> 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là dãy số tự nhiên vì thiếu các số tự nhiên lớn h</a:t>
            </a:r>
            <a:r>
              <a:rPr lang="vi-VN" sz="2800">
                <a:solidFill>
                  <a:srgbClr val="008000"/>
                </a:solidFill>
                <a:latin typeface="Arial" charset="0"/>
              </a:rPr>
              <a:t>ơ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n 10</a:t>
            </a:r>
            <a:endParaRPr lang="en-US" sz="4800">
              <a:solidFill>
                <a:schemeClr val="accent2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176588" y="3651250"/>
            <a:ext cx="1219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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med">
    <p:cover dir="ru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3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0" grpId="1"/>
      <p:bldP spid="12307" grpId="0"/>
      <p:bldP spid="12307" grpId="1"/>
      <p:bldP spid="12308" grpId="0" animBg="1"/>
      <p:bldP spid="12308" grpId="1" animBg="1"/>
      <p:bldP spid="12317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Dãy số sau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ây có phải là dãy số tự nhiên không 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88963" y="2378075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1 ; 2 ; 3 ; 4 ; 5 ; 6 ; 7 ; 8 ; 9 ; 10 ; . . .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81000" y="3513138"/>
            <a:ext cx="7924800" cy="14160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Không phải</a:t>
            </a:r>
            <a:r>
              <a:rPr lang="en-US" sz="3200">
                <a:solidFill>
                  <a:srgbClr val="CC0099"/>
                </a:solidFill>
                <a:latin typeface="Arial" charset="0"/>
              </a:rPr>
              <a:t> </a:t>
            </a:r>
            <a:r>
              <a:rPr lang="en-US" sz="3200">
                <a:solidFill>
                  <a:srgbClr val="A50021"/>
                </a:solidFill>
                <a:latin typeface="Arial" charset="0"/>
              </a:rPr>
              <a:t>là dãy số tự nhiên vì thiếu số tự nhiên 0</a:t>
            </a:r>
            <a:r>
              <a:rPr lang="en-US" sz="320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n-US">
                <a:solidFill>
                  <a:schemeClr val="accent2"/>
                </a:solidFill>
                <a:sym typeface="Wingdings" pitchFamily="2" charset="2"/>
              </a:rPr>
              <a:t></a:t>
            </a:r>
          </a:p>
        </p:txBody>
      </p:sp>
    </p:spTree>
  </p:cSld>
  <p:clrMapOvr>
    <a:masterClrMapping/>
  </p:clrMapOvr>
  <p:transition spd="med">
    <p:cover dir="ru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4" grpId="1"/>
      <p:bldP spid="13317" grpId="0"/>
      <p:bldP spid="13317" grpId="1"/>
      <p:bldP spid="13318" grpId="0" animBg="1"/>
      <p:bldP spid="133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Dãy số sau </a:t>
            </a:r>
            <a:r>
              <a:rPr lang="vi-VN" smtClean="0">
                <a:latin typeface="Arial" charset="0"/>
              </a:rPr>
              <a:t>đ</a:t>
            </a:r>
            <a:r>
              <a:rPr lang="en-US" smtClean="0">
                <a:latin typeface="Arial" charset="0"/>
              </a:rPr>
              <a:t>ây có phải là dãy số tự nhiên không ?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638" y="2370138"/>
            <a:ext cx="9144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0 ; 1 ; 2 ; 3 ; 4 ; 5 ; 6 ; 7 ; 8 ; 9 ; 10 ; . . .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04800" y="3236913"/>
            <a:ext cx="8324850" cy="20621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tx2"/>
                </a:solidFill>
                <a:latin typeface="Arial" charset="0"/>
              </a:rPr>
              <a:t>Đây</a:t>
            </a:r>
            <a:r>
              <a:rPr lang="en-US" sz="3200">
                <a:solidFill>
                  <a:srgbClr val="CC0099"/>
                </a:solidFill>
                <a:latin typeface="Arial" charset="0"/>
              </a:rPr>
              <a:t> </a:t>
            </a:r>
            <a:r>
              <a:rPr lang="en-US" sz="3200">
                <a:solidFill>
                  <a:schemeClr val="folHlink"/>
                </a:solidFill>
                <a:latin typeface="Arial" charset="0"/>
              </a:rPr>
              <a:t>là dãy số tự nhiên vì các số tự nhiên </a:t>
            </a:r>
            <a:r>
              <a:rPr lang="vi-VN" sz="3200">
                <a:solidFill>
                  <a:schemeClr val="folHlink"/>
                </a:solidFill>
                <a:latin typeface="Arial" charset="0"/>
              </a:rPr>
              <a:t>đư</a:t>
            </a:r>
            <a:r>
              <a:rPr lang="en-US" sz="3200">
                <a:solidFill>
                  <a:schemeClr val="folHlink"/>
                </a:solidFill>
                <a:latin typeface="Arial" charset="0"/>
              </a:rPr>
              <a:t>ợc sắp xếp theo thứ tự từ bé </a:t>
            </a:r>
            <a:r>
              <a:rPr lang="vi-VN" sz="3200">
                <a:solidFill>
                  <a:schemeClr val="folHlink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folHlink"/>
                </a:solidFill>
                <a:latin typeface="Arial" charset="0"/>
              </a:rPr>
              <a:t>ến lớn, bắt </a:t>
            </a:r>
            <a:r>
              <a:rPr lang="vi-VN" sz="3200">
                <a:solidFill>
                  <a:schemeClr val="folHlink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folHlink"/>
                </a:solidFill>
                <a:latin typeface="Arial" charset="0"/>
              </a:rPr>
              <a:t>ầu từ số 0 , dấu “. . .” biểu thị các số tự nhiên lớn h</a:t>
            </a:r>
            <a:r>
              <a:rPr lang="vi-VN" sz="3200">
                <a:solidFill>
                  <a:schemeClr val="folHlink"/>
                </a:solidFill>
                <a:latin typeface="Arial" charset="0"/>
              </a:rPr>
              <a:t>ơ</a:t>
            </a:r>
            <a:r>
              <a:rPr lang="en-US" sz="3200">
                <a:solidFill>
                  <a:schemeClr val="folHlink"/>
                </a:solidFill>
                <a:latin typeface="Arial" charset="0"/>
              </a:rPr>
              <a:t>n 10 </a:t>
            </a:r>
            <a:endParaRPr lang="en-US">
              <a:solidFill>
                <a:schemeClr val="tx2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429000" y="5105400"/>
            <a:ext cx="1447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  <p:transition spd="med">
    <p:cover dir="ru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8" grpId="1"/>
      <p:bldP spid="14343" grpId="0"/>
      <p:bldP spid="14343" grpId="1"/>
      <p:bldP spid="14344" grpId="0" animBg="1"/>
      <p:bldP spid="14344" grpId="1" animBg="1"/>
      <p:bldP spid="14345" grpId="0"/>
      <p:bldP spid="14345" grpId="1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290</TotalTime>
  <Words>908</Words>
  <Application>Microsoft PowerPoint</Application>
  <PresentationFormat>On-screen Show (4:3)</PresentationFormat>
  <Paragraphs>127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Comic Sans MS</vt:lpstr>
      <vt:lpstr>Arial</vt:lpstr>
      <vt:lpstr>Calibri</vt:lpstr>
      <vt:lpstr>Wingdings</vt:lpstr>
      <vt:lpstr>Crayons</vt:lpstr>
      <vt:lpstr>THIẾT KẾ BÀI GIẢNG</vt:lpstr>
      <vt:lpstr>Giới thiệu số tự nhiên</vt:lpstr>
      <vt:lpstr>Hãy viết một số tự nhiên. Đọc số đó</vt:lpstr>
      <vt:lpstr>Trong các số sau đây, số nào là số tự nhiên :</vt:lpstr>
      <vt:lpstr>Hãy viết các số tự nhiên có một chữ số  theo thứ tự từ bé đến lớn</vt:lpstr>
      <vt:lpstr>Slide 6</vt:lpstr>
      <vt:lpstr>Dãy số sau đây có phải là dãy số tự nhiên không ?</vt:lpstr>
      <vt:lpstr>Dãy số sau đây có phải là dãy số tự nhiên không ?</vt:lpstr>
      <vt:lpstr>Dãy số sau đây có phải là dãy số tự nhiên không ?</vt:lpstr>
      <vt:lpstr>Có thể biểu diễn dãy số tự nhiên trên tia số</vt:lpstr>
      <vt:lpstr>Đặc điểm của  dãy số tự nhiên</vt:lpstr>
      <vt:lpstr>Làm thế nào để tìm số liền sau của một số tự nhiên ?</vt:lpstr>
      <vt:lpstr>Tìm số tự nhiên lớn nhất ?</vt:lpstr>
      <vt:lpstr>Làm thế nào để tìm số liền trước của một số tự nhiên ?</vt:lpstr>
      <vt:lpstr>Tìm số tự nhiên liền trước số 1 ?</vt:lpstr>
      <vt:lpstr>Trong dãy số tự nhiên, hai số liên tiếp hơn hoặc kém nhau mấy đơn vị ?</vt:lpstr>
      <vt:lpstr>Luyện tập</vt:lpstr>
      <vt:lpstr>Viết số tự nhiên liền sau của mỗi số vào ô trống :</vt:lpstr>
      <vt:lpstr>Viết số tự nhiên liền trước của mỗi số vào ô trống :</vt:lpstr>
      <vt:lpstr>Viết số thích hợp vào chỗ trống để có ba số tự nhiên liên tiếp :</vt:lpstr>
      <vt:lpstr>Viết số thích hợp vào chỗ chấm :</vt:lpstr>
    </vt:vector>
  </TitlesOfParts>
  <Company>Vo Truong Toan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THIEÁT KEÁ BAØI GIAÛNG</dc:title>
  <dc:creator>Phuong Lan</dc:creator>
  <cp:lastModifiedBy>CSTeam</cp:lastModifiedBy>
  <cp:revision>17</cp:revision>
  <dcterms:created xsi:type="dcterms:W3CDTF">2005-09-03T16:31:50Z</dcterms:created>
  <dcterms:modified xsi:type="dcterms:W3CDTF">2016-06-30T02:10:40Z</dcterms:modified>
</cp:coreProperties>
</file>